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sldIdLst>
    <p:sldId id="256" r:id="rId3"/>
    <p:sldId id="280" r:id="rId4"/>
    <p:sldId id="306" r:id="rId5"/>
    <p:sldId id="264" r:id="rId6"/>
    <p:sldId id="269" r:id="rId7"/>
    <p:sldId id="279" r:id="rId8"/>
    <p:sldId id="300" r:id="rId9"/>
    <p:sldId id="301" r:id="rId10"/>
    <p:sldId id="267" r:id="rId11"/>
    <p:sldId id="307" r:id="rId12"/>
    <p:sldId id="308" r:id="rId13"/>
    <p:sldId id="309" r:id="rId14"/>
    <p:sldId id="265" r:id="rId15"/>
    <p:sldId id="270" r:id="rId16"/>
    <p:sldId id="303" r:id="rId17"/>
    <p:sldId id="304" r:id="rId18"/>
    <p:sldId id="305" r:id="rId19"/>
    <p:sldId id="271" r:id="rId20"/>
    <p:sldId id="272" r:id="rId21"/>
    <p:sldId id="273" r:id="rId22"/>
    <p:sldId id="275" r:id="rId23"/>
    <p:sldId id="274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08C69-9184-4463-8C63-C8D8578EFEF4}">
          <p14:sldIdLst>
            <p14:sldId id="256"/>
            <p14:sldId id="280"/>
            <p14:sldId id="306"/>
            <p14:sldId id="264"/>
            <p14:sldId id="269"/>
            <p14:sldId id="279"/>
            <p14:sldId id="300"/>
            <p14:sldId id="301"/>
            <p14:sldId id="267"/>
            <p14:sldId id="307"/>
            <p14:sldId id="308"/>
            <p14:sldId id="309"/>
            <p14:sldId id="265"/>
            <p14:sldId id="270"/>
            <p14:sldId id="303"/>
            <p14:sldId id="304"/>
            <p14:sldId id="305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  <p14:section name="varijacije na temu" id="{A165737A-2347-40A3-A4EE-D5A191A9C2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Ivanović" initials="DI" lastIdx="1" clrIdx="0">
    <p:extLst>
      <p:ext uri="{19B8F6BF-5375-455C-9EA6-DF929625EA0E}">
        <p15:presenceInfo xmlns:p15="http://schemas.microsoft.com/office/powerpoint/2012/main" userId="S::divanovic@zagreb.hr::f89eb104-d645-4135-b9ad-d0902a15fe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53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60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198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659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59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315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93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54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497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17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046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467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001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683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20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65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203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4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8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98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77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1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3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18.1.2023.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270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44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Oblici neposrednog sudjelovanja u odlučivanju i izjašnjavanja građana o lokalnim poslovima iz samoupravnog djelokruga Grada Zagreba jesu: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lokalni referendum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savjetodavni referendum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zborovi građana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predstavke i pritužbe građana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prijedlozi i peticije građana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6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lokalni referendum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raspisuje ga Gradska skupština o svakom pitanju iz samoupravnog djelokruga Grada Zagreba koje je od posebnog i neposrednog interesa za razvoj Grada Zagreba ili za građane Grada Zagreba o kojem Gradska skupština ima pravo donositi odluke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predlaže ga 20% od ukupnog broja birača u Gradu Zagrebu (ostali: jedna trećina gradskih zastupnika, gradonačelnik, većina vijeća mjesnih odbora odnosno gradskih četvrti)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odluka donesena na lokalnom referendumu obvezatna je za Gradsku skupštinu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savjetodavni referendum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raspisuje ga Gradska skupština o pitanjima iz svog djelokruga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odluka donesena na savjetodavnom referendumu nije obvezatna za Gradsku skupštinu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zborovi građana </a:t>
            </a: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- sazivaju se radi izjašnjavanja građana o pojedinim pitanjima i prijedlozima iz samoupravnog djelokruga Grada Zagreba te raspravljanja o potrebama i interesima građana od lokalnog značenja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saziva ih Gradska skupština, gradonačelnik, vijeća gradskih četvrti i vijeća mjesnih odbora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1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Neposredno sudjelovanje građana u odlučivanju</a:t>
            </a:r>
            <a:endParaRPr lang="hr-HR" b="1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B8E2E-B1AB-46A0-A76F-BDA1E09F1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1604518"/>
            <a:ext cx="8924925" cy="5055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predstavke i pritužbe građana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građani mogu podnositi predstavke tijelima Grada Zagreba, gradskim upravnim tijelima i tijelima mjesne samouprave 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u postupku donošenja je Odluka o podnošenju prijedloga i peticija građana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700" b="1" dirty="0">
                <a:latin typeface="Arial" panose="020B0604020202020204" pitchFamily="34" charset="0"/>
                <a:cs typeface="Arial" panose="020B0604020202020204" pitchFamily="34" charset="0"/>
              </a:rPr>
              <a:t>prijedlozi i peticije građana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građani imaju pravo Gradskoj skupštini predlagati donošenje općeg akta ili rješavanje određenog pitanja iz njezina djelokruga te podnositi peticije o pitanjima iz samoupravnog djelokruga Grada Zagreba od lokalnog značenja</a:t>
            </a:r>
          </a:p>
          <a:p>
            <a:pPr marL="4524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700" dirty="0">
                <a:latin typeface="Arial" panose="020B0604020202020204" pitchFamily="34" charset="0"/>
                <a:cs typeface="Arial" panose="020B0604020202020204" pitchFamily="34" charset="0"/>
              </a:rPr>
              <a:t>najmanje deset posto birača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od ukupnog broja birača u Gradu Zagrebu</a:t>
            </a: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9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DE4EAD-8E07-4D42-8A97-33719800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61" y="360085"/>
            <a:ext cx="7621064" cy="5715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97537F-5911-4AB4-8EFE-8383D7C64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61085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B57A8-1A33-4ACB-9524-7D08E4F67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2323946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96059-DEC7-4291-B61B-130193FFC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" y="4586807"/>
            <a:ext cx="3334215" cy="2210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EA0E4C-AABC-4BE5-B04F-2D1FDD37E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94" y="2652962"/>
            <a:ext cx="3334215" cy="4143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130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9639301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Informatizacija Gradske skupštine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1556085"/>
            <a:ext cx="8924925" cy="25587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aplikativni sustav sjednice "bez papira"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web stranica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prijenos sjednica Gradske skupštine (na YouTube kanalu Gradske skupštine)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omogućeno praćenje tijeka rasprave na mobilnom uređaju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sustav elektroničkog glasovanja / prijave za rasprave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telekonferencijske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sjednice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objava Službenog glasnika Grada Zagreba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7FE82-B34D-4BBA-B88E-D02B76D6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64" y="4435765"/>
            <a:ext cx="3841895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CE37A-FB39-4764-BBF2-8A964B642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3" y="4435765"/>
            <a:ext cx="385714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4CF393-32EF-3951-845C-9B4604003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" y="4438992"/>
            <a:ext cx="3960000" cy="21567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1476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Predsjedništvo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3057"/>
            <a:ext cx="8039101" cy="3123438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čine ga: predsjednik i potpredsjednici Gradske skupštine, predsjednici klubova gradskih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 radu sudjeluje i gradonačelnik i/ili njegovi zamjenici, pročelnik Stručne službe Gradske skupštine i pročelnik Stručne službe gradonačelnika, a mogu i druge osobe po odluci predsjednika</a:t>
            </a:r>
          </a:p>
        </p:txBody>
      </p:sp>
    </p:spTree>
    <p:extLst>
      <p:ext uri="{BB962C8B-B14F-4D97-AF65-F5344CB8AC3E}">
        <p14:creationId xmlns:p14="http://schemas.microsoft.com/office/powerpoint/2010/main" val="70423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Radna tijela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04288"/>
            <a:ext cx="8039101" cy="3547872"/>
          </a:xfrm>
        </p:spPr>
        <p:txBody>
          <a:bodyPr>
            <a:normAutofit lnSpcReduction="10000"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25 radnih tijela, sastav i djelokrug određen Poslovnikom ili aktom o osnivanju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prijedloge akata te druga pitanja na dnevnom redu Gradske skupštine i o njima daju mišljenja, stajališta i prijedloge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i druga pitanja iz samoupravnog djelokruga Grada, mogu pokrenuti raspravu o pojedinim pitanjima i predložiti raspravu o njima na sjednici Gradske skupštine, te podnositi Gradskoj skupštini prijedloge općih i drugih akata iz svoga djelokruga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rade na sjednicama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predsjednik radnog tijela saziva sjednicu, predlaže dnevni red, predsjedava i rukovodi sjednicom, potpisuje izvješća, zaključke i druge akte 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sjednicama nazoče predstavnici predlagatelja</a:t>
            </a:r>
          </a:p>
        </p:txBody>
      </p:sp>
    </p:spTree>
    <p:extLst>
      <p:ext uri="{BB962C8B-B14F-4D97-AF65-F5344CB8AC3E}">
        <p14:creationId xmlns:p14="http://schemas.microsoft.com/office/powerpoint/2010/main" val="423965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Klubovi gradskih zastupnika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65248"/>
            <a:ext cx="8039101" cy="3486912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osnivanje kluba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obavijesti o promjenama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osiguravaju im se prostorni i tehnički uvjeti za rad</a:t>
            </a:r>
          </a:p>
        </p:txBody>
      </p:sp>
    </p:spTree>
    <p:extLst>
      <p:ext uri="{BB962C8B-B14F-4D97-AF65-F5344CB8AC3E}">
        <p14:creationId xmlns:p14="http://schemas.microsoft.com/office/powerpoint/2010/main" val="212243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Postupak donošenja akata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2295"/>
            <a:ext cx="8924925" cy="32316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pokreće se podnošenjem prijedloga od strane ovlaštenog predlagatelja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podnosi se predsjedniku Gradske skupštine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sadržaj prijedloga - popratni dopis, prijedlog akta s obrazloženjem, ocjenu potrebnih sredstava, procjenu fiskalnog učinka, izvješće o provedenom savjetovanju s javnošću i drugo (npr. popratna dokumentacija)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prijedlog se upućuje gradonačelniku na davanje mišljenja ako on nije predlagatelj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razmatraju se na sjednicama radnih tijela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moguće su izmjene i dopune prijedloga u obliku amandmana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iznimno je moguće podnošenje prijedloga po hitnom postupku</a:t>
            </a:r>
          </a:p>
        </p:txBody>
      </p:sp>
    </p:spTree>
    <p:extLst>
      <p:ext uri="{BB962C8B-B14F-4D97-AF65-F5344CB8AC3E}">
        <p14:creationId xmlns:p14="http://schemas.microsoft.com/office/powerpoint/2010/main" val="407646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sazivanje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113026"/>
            <a:ext cx="8924925" cy="410051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ju predsjednik Gradske skupštine po potrebi, a najmanje jednom u 3 mjeseca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mogu se sazivati i na zahtjev gradonačelnika i 1/3 gradskih zastupnika (u slučaju nesazivanja sjednice, saziva ju gradonačelnik a ako ju niti on ne sazove, saziva ju čelnik središnjeg tijela državne uprave nadležan za lokalnu i područnu (regionalnu) samoupravu)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poziv za sjednicu dostavlja se najkasnije 12 dana prije održavanja sjednice uz iznimku sjednice kod donošenja proračuna (20 dana), a mogući su i kraći rokovi za sazivanje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saziva se elektroničkim putem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dnevni red predlaže predsjednik u koji unosi sve prijedloge ovlaštenih predlagatelja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web stranici je dnevni red i materijali o kojima se vodi rasprava (zaštićeni dio web-a s pristupom gradskim zastupnicima - materijal koji sadrži podatke određenog stupnja tajnosti, poslovnu ili profesionalnu tajnu, odnosno osobne podatke)</a:t>
            </a:r>
          </a:p>
        </p:txBody>
      </p:sp>
    </p:spTree>
    <p:extLst>
      <p:ext uri="{BB962C8B-B14F-4D97-AF65-F5344CB8AC3E}">
        <p14:creationId xmlns:p14="http://schemas.microsoft.com/office/powerpoint/2010/main" val="55416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4C2F7DC-D370-4014-A71B-CBA0173766EF}"/>
              </a:ext>
            </a:extLst>
          </p:cNvPr>
          <p:cNvSpPr txBox="1">
            <a:spLocks/>
          </p:cNvSpPr>
          <p:nvPr/>
        </p:nvSpPr>
        <p:spPr>
          <a:xfrm>
            <a:off x="1524000" y="3602516"/>
            <a:ext cx="9144000" cy="2722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Arial Narrow" panose="020B0606020202030204" pitchFamily="34" charset="0"/>
              </a:rPr>
              <a:t>Edukacija studenata Fakulteta političkih znanosti</a:t>
            </a:r>
          </a:p>
          <a:p>
            <a:pPr marL="0" indent="0" algn="ctr">
              <a:buNone/>
            </a:pPr>
            <a:endParaRPr lang="pl-PL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Zagreb, 19. siječnja 2023.</a:t>
            </a:r>
          </a:p>
          <a:p>
            <a:pPr marL="0" indent="0" algn="ctr">
              <a:buNone/>
            </a:pPr>
            <a:endParaRPr lang="hr-HR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Joško Klisović, predsjednik Gradske skupštine Grada Zagreba</a:t>
            </a:r>
          </a:p>
          <a:p>
            <a:pPr marL="0" indent="0" algn="ctr">
              <a:buNone/>
            </a:pPr>
            <a:r>
              <a:rPr lang="hr-H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Mirjana Lichtner, pročelnica Stručne službe Gradske skupštine</a:t>
            </a:r>
          </a:p>
          <a:p>
            <a:pPr marL="0" indent="0" algn="ctr">
              <a:buNone/>
            </a:pPr>
            <a:endParaRPr lang="hr-HR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1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 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uvodni dio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825496"/>
            <a:ext cx="8924925" cy="2066925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nazočnosti, odgoda i prekid sjednice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mandatna pitanja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prihvaćanje zapisnika prethodne sjednice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dnevnog reda (povlačenje prijedloga, hitnost postupka, izostavljanje, dopuna ili izmjena redoslijeda razmatranja pojedinih prijedloga)</a:t>
            </a:r>
          </a:p>
        </p:txBody>
      </p:sp>
    </p:spTree>
    <p:extLst>
      <p:ext uri="{BB962C8B-B14F-4D97-AF65-F5344CB8AC3E}">
        <p14:creationId xmlns:p14="http://schemas.microsoft.com/office/powerpoint/2010/main" val="284204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pitanja i prijedlozi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83537"/>
            <a:ext cx="8924925" cy="3468624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redoslijed za postavljanje pitanja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pitanja se postavljaju, u pravilu, tijekom jednog sata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usmeno i/ili u pisanom obliku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usmeno se može postaviti 1 pitanje u trajanju od 2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gradonačelniku, pročelnicima gradskih upravnih tijela i upravama trgovačkih društava u kojima Grad Zagreb ima većinski udio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odgovor se u daje, u pravilu, na istoj sjednici u trajanju od 2 minute ili se dostavlja u pisanom obliku u roku od 30 dana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traženje daljnjeg objašnjenja u slučaju kada zastupnik nije zadovoljan odgovorom u trajanju od 2 minute</a:t>
            </a:r>
          </a:p>
        </p:txBody>
      </p:sp>
    </p:spTree>
    <p:extLst>
      <p:ext uri="{BB962C8B-B14F-4D97-AF65-F5344CB8AC3E}">
        <p14:creationId xmlns:p14="http://schemas.microsoft.com/office/powerpoint/2010/main" val="1244857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rasprava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057019"/>
            <a:ext cx="8924925" cy="417309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obrazlaganje prijedloga - 8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izvjestitelji radnih tijela - 8 minuta, Savjet mladih, vijeća gradskih četvrti - 5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rasprava u ime kluba gradskih zastupnika - 8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pojedinačna rasprava - 5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povreda poslovnika - 1 minuta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replika (ne na raspravu u ime kluba gradskih zastupnika) / neslaganje s replikom - 2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objašnjenja tijekom rasprave - 3 minute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objedinjavanje rasprave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ograničenje trajanja govora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gubitak prava govora</a:t>
            </a:r>
          </a:p>
        </p:txBody>
      </p:sp>
    </p:spTree>
    <p:extLst>
      <p:ext uri="{BB962C8B-B14F-4D97-AF65-F5344CB8AC3E}">
        <p14:creationId xmlns:p14="http://schemas.microsoft.com/office/powerpoint/2010/main" val="17347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odlučivanje i glasovanje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1887475"/>
            <a:ext cx="8924925" cy="2047875"/>
          </a:xfrm>
        </p:spPr>
        <p:txBody>
          <a:bodyPr>
            <a:no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glasovanje je javno osim ako Gradska skupština ne odluči da se glasuje tajno i u slučajevima određenima zakonom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glasuje se nakon rasprave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2F2AB-0CDD-4C04-B8B7-438856A99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4425711"/>
            <a:ext cx="3986811" cy="2232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ED6C80-AFA3-4F5C-999D-9B7101E09C73}"/>
              </a:ext>
            </a:extLst>
          </p:cNvPr>
          <p:cNvSpPr txBox="1">
            <a:spLocks/>
          </p:cNvSpPr>
          <p:nvPr/>
        </p:nvSpPr>
        <p:spPr>
          <a:xfrm>
            <a:off x="2428873" y="3910966"/>
            <a:ext cx="5734052" cy="2600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najprije se glasuje o amandmanima a onda o prijedlogu u cjelini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javno se glasuje dizanjem glasačkog kartona ili poimenično ili elektronički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tajno glasovanje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zajedničko glasovanje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rezultata glasovanja i ispis na kontrolnom ekranu</a:t>
            </a:r>
          </a:p>
        </p:txBody>
      </p:sp>
    </p:spTree>
    <p:extLst>
      <p:ext uri="{BB962C8B-B14F-4D97-AF65-F5344CB8AC3E}">
        <p14:creationId xmlns:p14="http://schemas.microsoft.com/office/powerpoint/2010/main" val="2182145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860" y="198000"/>
            <a:ext cx="1010314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Arial Narrow" panose="020B0606020202030204" pitchFamily="34" charset="0"/>
              </a:rPr>
              <a:t>Sjednice Gradske skupštine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- podnošenje prijedloga, odlučivanje i glasovanje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F2946E-B81D-432A-BC6B-EC53CA161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27195"/>
              </p:ext>
            </p:extLst>
          </p:nvPr>
        </p:nvGraphicFramePr>
        <p:xfrm>
          <a:off x="2242272" y="2401792"/>
          <a:ext cx="9473477" cy="2790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6228">
                  <a:extLst>
                    <a:ext uri="{9D8B030D-6E8A-4147-A177-3AD203B41FA5}">
                      <a16:colId xmlns:a16="http://schemas.microsoft.com/office/drawing/2014/main" val="3119055760"/>
                    </a:ext>
                  </a:extLst>
                </a:gridCol>
                <a:gridCol w="4667249">
                  <a:extLst>
                    <a:ext uri="{9D8B030D-6E8A-4147-A177-3AD203B41FA5}">
                      <a16:colId xmlns:a16="http://schemas.microsoft.com/office/drawing/2014/main" val="1923624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gradskih zastupnika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u="sng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gradskih zastupnika</a:t>
                      </a:r>
                      <a:endParaRPr lang="hr-HR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35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1/3 - 16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707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1/4 - </a:t>
                      </a: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1/4 - 12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11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1/5 -  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1/5 -  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67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1/10 - 5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646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većina glasova svih gradskih zastupnika - 24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većina glasova svih gradskih zastupnika - 25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69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dvotrećinska većina glasova svih gradskih zastupnika - 32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3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72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pPr algn="ctr"/>
            <a:r>
              <a:rPr lang="hr-HR" b="1" dirty="0">
                <a:latin typeface="Arial Narrow" panose="020B0606020202030204" pitchFamily="34" charset="0"/>
              </a:rPr>
              <a:t>HVALA NA POZORNOSTI!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A9CA9-BB1C-453D-9A3E-61C150AAF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62" y="1987063"/>
            <a:ext cx="6898176" cy="387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C47634-9382-4582-BC24-647F3A5D9099}"/>
              </a:ext>
            </a:extLst>
          </p:cNvPr>
          <p:cNvSpPr/>
          <p:nvPr/>
        </p:nvSpPr>
        <p:spPr>
          <a:xfrm>
            <a:off x="5653088" y="6140372"/>
            <a:ext cx="2600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latin typeface="Arial Narrow" panose="020B0606020202030204" pitchFamily="34" charset="0"/>
              </a:rPr>
              <a:t>https://skupstina.zagreb.hr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24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4391"/>
            <a:ext cx="10363200" cy="626810"/>
          </a:xfrm>
        </p:spPr>
        <p:txBody>
          <a:bodyPr anchor="t">
            <a:noAutofit/>
          </a:bodyPr>
          <a:lstStyle/>
          <a:p>
            <a:pPr algn="just"/>
            <a:r>
              <a:rPr lang="hr-HR" b="1" dirty="0">
                <a:latin typeface="Arial Narrow" panose="020B0606020202030204" pitchFamily="34" charset="0"/>
              </a:rPr>
              <a:t>Stara gradska vijećnica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548B6-0625-4584-A917-5931C638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81" y="4372035"/>
            <a:ext cx="1934601" cy="240157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709" y="858797"/>
            <a:ext cx="8860251" cy="333863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1439. - Kuća vijeća </a:t>
            </a:r>
            <a:r>
              <a:rPr lang="hr-HR" sz="6800" dirty="0" err="1">
                <a:latin typeface="Arial" panose="020B0604020202020204" pitchFamily="34" charset="0"/>
                <a:cs typeface="Arial" panose="020B0604020202020204" pitchFamily="34" charset="0"/>
              </a:rPr>
              <a:t>Gradeca</a:t>
            </a: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 zagrebačkog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1614. - gradski sudac Jakov </a:t>
            </a:r>
            <a:r>
              <a:rPr lang="hr-HR" sz="6800" dirty="0" err="1">
                <a:latin typeface="Arial" panose="020B0604020202020204" pitchFamily="34" charset="0"/>
                <a:cs typeface="Arial" panose="020B0604020202020204" pitchFamily="34" charset="0"/>
              </a:rPr>
              <a:t>Gasparini</a:t>
            </a: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, dograđivanjem pretvara u Vijećnicu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1787. - Vijećnica se sastoji od 8 soba, kuhinje, 3 zatvora, 2 dućana i podrum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1832. - Zagrebački trgovac Kristofor Stanković, dobivši glavni zgoditak na bečkoj lutriji, poklanja novac za izgradnju kazališta te u suradnji sa gradskom upravom, kupuje dodatne dvije parcele čime je osigurano dovoljno prostora za izgradnju kazališne zgrade.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u kazalištu se po prvi puta na kazališnoj pozornici čuo hrvatski jezik u međučinu njemačke predstave s Gajevom budnicom "Još Hrvatska ni propala "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1840. - izvedena prva predstava na hrvatskom jeziku "Juran i Sofija ili Turci kod Siska"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1846. - izvedena prva hrvatska opera "Ljubav i zloba" Vatroslava Lisinskog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1847. - na prijedlog Ivana pl. Kukuljevića, hrvatski jezik je proglašen službenim jezikom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r-HR" sz="6800" dirty="0">
                <a:latin typeface="Arial" panose="020B0604020202020204" pitchFamily="34" charset="0"/>
                <a:cs typeface="Arial" panose="020B0604020202020204" pitchFamily="34" charset="0"/>
              </a:rPr>
              <a:t>1848. - zasjedao prvi hrvatski Narodni sabor pod predsjedanjem bana Josipa Jelačića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6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5F93F-2973-4AC0-B5A4-F18BF27282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4372035"/>
            <a:ext cx="3238807" cy="2399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B1B1A-9B3A-4338-9DAF-22C9C42605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29" y="4372034"/>
            <a:ext cx="1799705" cy="23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8439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Ustrojstvo Grada Zagreba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2105E-5808-430F-B65C-62A28F726274}"/>
              </a:ext>
            </a:extLst>
          </p:cNvPr>
          <p:cNvSpPr txBox="1">
            <a:spLocks/>
          </p:cNvSpPr>
          <p:nvPr/>
        </p:nvSpPr>
        <p:spPr>
          <a:xfrm>
            <a:off x="7045031" y="1260000"/>
            <a:ext cx="4875211" cy="26019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Mjesna samouprava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području Grada Zagreba osnovano je 17 gradskih četvrti i 218 mjesnih odbora kao oblici mjesne samouprave putem kojih građani sudjeluju u odlučivanju o poslovima iz samoupravnog djelokruga i lokalnim poslovima koji neposredno i svakodnevno utječu na njihov život i rad.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8F11D4-4BF4-4B6D-9F9A-B2FE75CD1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0334"/>
              </p:ext>
            </p:extLst>
          </p:nvPr>
        </p:nvGraphicFramePr>
        <p:xfrm>
          <a:off x="2009776" y="1260000"/>
          <a:ext cx="4875212" cy="25556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37606">
                  <a:extLst>
                    <a:ext uri="{9D8B030D-6E8A-4147-A177-3AD203B41FA5}">
                      <a16:colId xmlns:a16="http://schemas.microsoft.com/office/drawing/2014/main" val="1493929167"/>
                    </a:ext>
                  </a:extLst>
                </a:gridCol>
                <a:gridCol w="2437606">
                  <a:extLst>
                    <a:ext uri="{9D8B030D-6E8A-4147-A177-3AD203B41FA5}">
                      <a16:colId xmlns:a16="http://schemas.microsoft.com/office/drawing/2014/main" val="2710697161"/>
                    </a:ext>
                  </a:extLst>
                </a:gridCol>
              </a:tblGrid>
              <a:tr h="3194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Tijela Grada Zagreba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82456"/>
                  </a:ext>
                </a:extLst>
              </a:tr>
              <a:tr h="31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Gradska skupština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Gradonačelnik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001332"/>
                  </a:ext>
                </a:extLst>
              </a:tr>
              <a:tr h="191676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predstavničko tijelo građana izabrano na temelju općega biračkoga prava na neposrednim izborima tajnim glasovanjem na način određen zakonom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80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predstavlja i zastupa Grad Zagreb i nositelj je izvršnih poslova u Gradu Zagrebu</a:t>
                      </a:r>
                    </a:p>
                    <a:p>
                      <a:pPr marL="342900" lvl="0" indent="-180000" algn="just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 dva zamjenika</a:t>
                      </a:r>
                    </a:p>
                    <a:p>
                      <a:pPr marL="342900" lvl="0" indent="-18000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biraju se na neposrednim izborima</a:t>
                      </a:r>
                    </a:p>
                  </a:txBody>
                  <a:tcPr marL="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92581"/>
                  </a:ext>
                </a:extLst>
              </a:tr>
            </a:tbl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E54624-A7FE-4A42-8620-5A3A68270D70}"/>
              </a:ext>
            </a:extLst>
          </p:cNvPr>
          <p:cNvSpPr txBox="1">
            <a:spLocks/>
          </p:cNvSpPr>
          <p:nvPr/>
        </p:nvSpPr>
        <p:spPr>
          <a:xfrm>
            <a:off x="2009776" y="4007434"/>
            <a:ext cx="4875211" cy="2571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000" dirty="0">
                <a:latin typeface="Arial" panose="020B0604020202020204" pitchFamily="34" charset="0"/>
                <a:cs typeface="Arial" panose="020B0604020202020204" pitchFamily="34" charset="0"/>
              </a:rPr>
              <a:t>Gradska upravna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obavljaju upravne, stručne i druge poslove iz samoupravnog djelokruga Grada Zagreba te povjerene poslove državne uprave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Odluka o ustrojstvu i djelokrugu gradskih upravnih tijela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16 gradskih upravnih tijela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521BCE1-C155-42DA-90D0-B3175F9CE730}"/>
              </a:ext>
            </a:extLst>
          </p:cNvPr>
          <p:cNvSpPr txBox="1">
            <a:spLocks/>
          </p:cNvSpPr>
          <p:nvPr/>
        </p:nvSpPr>
        <p:spPr>
          <a:xfrm>
            <a:off x="7045030" y="4007435"/>
            <a:ext cx="4875211" cy="2571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Ustanove (337), trgovačka društva (13) i druge pravne osobe osnovane radi obavljanja javnih službi u Gradu Zagrebu</a:t>
            </a:r>
          </a:p>
        </p:txBody>
      </p:sp>
    </p:spTree>
    <p:extLst>
      <p:ext uri="{BB962C8B-B14F-4D97-AF65-F5344CB8AC3E}">
        <p14:creationId xmlns:p14="http://schemas.microsoft.com/office/powerpoint/2010/main" val="4298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O Gradskoj skupštini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352295"/>
            <a:ext cx="8039101" cy="3124200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Gradska skupština predstavničko je tijelo građana Grada Zagreba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ima 47 gradskih zastupnika, nakon dopunskih izbora za zastupnika iz reda srpske nacionalne manjine 48 zastupnika, predsjednika i najviše 4 potpredsjednika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donosi akte u okviru samoupravnog djelokruga Grada Zagreba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</p:txBody>
      </p:sp>
    </p:spTree>
    <p:extLst>
      <p:ext uri="{BB962C8B-B14F-4D97-AF65-F5344CB8AC3E}">
        <p14:creationId xmlns:p14="http://schemas.microsoft.com/office/powerpoint/2010/main" val="169959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pl-PL" b="1" dirty="0">
                <a:latin typeface="Arial Narrow" panose="020B0606020202030204" pitchFamily="34" charset="0"/>
              </a:rPr>
              <a:t>Gradski zastupnici prema političkim strankama i prema spolu</a:t>
            </a:r>
            <a:endParaRPr lang="hr-HR" b="1" dirty="0">
              <a:latin typeface="Arial Narrow" panose="020B0606020202030204" pitchFamily="34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500BE38-1980-2757-53E6-BFF959799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96049" y="1523563"/>
            <a:ext cx="4298006" cy="410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35377-6ADF-B6A4-CC01-738996E03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1035"/>
            <a:ext cx="756353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7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Zastupljenost spolova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627C-1451-46DE-A0E8-53E864078104}"/>
              </a:ext>
            </a:extLst>
          </p:cNvPr>
          <p:cNvSpPr/>
          <p:nvPr/>
        </p:nvSpPr>
        <p:spPr>
          <a:xfrm>
            <a:off x="2219653" y="3177024"/>
            <a:ext cx="3551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Gradski zastupnici      29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Gradske zastupnice  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5496F-79AF-9821-C411-6524557D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22" y="1728660"/>
            <a:ext cx="5744377" cy="3820058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7838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Gradski zastupnici prema starosti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0A7D9-D449-9FB4-9E14-1E83D9EE9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75" y="1070402"/>
            <a:ext cx="5756148" cy="2205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5DF6C-656D-4E24-9F68-1191C9BF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6" y="3275630"/>
            <a:ext cx="5889246" cy="34994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223F7-F97E-543B-497D-A63501AAF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949" y="3275630"/>
            <a:ext cx="5276925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7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4" y="198000"/>
            <a:ext cx="8924925" cy="1325563"/>
          </a:xfrm>
        </p:spPr>
        <p:txBody>
          <a:bodyPr/>
          <a:lstStyle/>
          <a:p>
            <a:r>
              <a:rPr lang="hr-HR" b="1" dirty="0">
                <a:latin typeface="Arial Narrow" panose="020B0606020202030204" pitchFamily="34" charset="0"/>
              </a:rPr>
              <a:t>Odnos između</a:t>
            </a:r>
            <a:br>
              <a:rPr lang="hr-HR" b="1" dirty="0">
                <a:latin typeface="Arial Narrow" panose="020B0606020202030204" pitchFamily="34" charset="0"/>
              </a:rPr>
            </a:br>
            <a:r>
              <a:rPr lang="hr-HR" b="1" dirty="0">
                <a:latin typeface="Arial Narrow" panose="020B0606020202030204" pitchFamily="34" charset="0"/>
              </a:rPr>
              <a:t>Gradske skupštine i gradonačelnika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96F1C7-CE6A-431C-92D9-2C335F65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2335911"/>
            <a:ext cx="8924925" cy="34099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 njegovi zamjenici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prisustvuju sjednicama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ima pravo i dužnost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izjasniti se o svakom prijedlogu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akta na dnevnom redu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dva puta godišnje Gradskoj skupštini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podnosi polugodišnje izvješće o svom radu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: do 1. rujna za razdoblje siječanj-lipanj tekuće godine i do 28. veljače za razdoblje srpanj-prosinac prethodne godine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podnosi izvješće o pojedinim pitanjima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iz svog djelokruga na zahtjev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može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obustaviti primjenu općeg akta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gradski zastupnici mogu gradonačelniku </a:t>
            </a:r>
            <a:r>
              <a:rPr lang="hr-H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postavljati pitanja o njegovu radu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8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GS2022</Template>
  <TotalTime>2056</TotalTime>
  <Words>1631</Words>
  <Application>Microsoft Office PowerPoint</Application>
  <PresentationFormat>Widescreen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Stara gradska vijećnica</vt:lpstr>
      <vt:lpstr>Ustrojstvo Grada Zagreba</vt:lpstr>
      <vt:lpstr>O Gradskoj skupštini</vt:lpstr>
      <vt:lpstr>Gradski zastupnici prema političkim strankama i prema spolu</vt:lpstr>
      <vt:lpstr>Zastupljenost spolova</vt:lpstr>
      <vt:lpstr>Gradski zastupnici prema starosti</vt:lpstr>
      <vt:lpstr>Odnos između Gradske skupštine i gradonačelnika</vt:lpstr>
      <vt:lpstr>Neposredno sudjelovanje građana u odlučivanju</vt:lpstr>
      <vt:lpstr>Neposredno sudjelovanje građana u odlučivanju</vt:lpstr>
      <vt:lpstr>Neposredno sudjelovanje građana u odlučivanju</vt:lpstr>
      <vt:lpstr>PowerPoint Presentation</vt:lpstr>
      <vt:lpstr>Informatizacija Gradske skupštine</vt:lpstr>
      <vt:lpstr>Predsjedništvo</vt:lpstr>
      <vt:lpstr>Radna tijela</vt:lpstr>
      <vt:lpstr>Klubovi gradskih zastupnika</vt:lpstr>
      <vt:lpstr>Postupak donošenja akata</vt:lpstr>
      <vt:lpstr>Sjednice Gradske skupštine - sazivanje -</vt:lpstr>
      <vt:lpstr>Sjednice Gradske skupštine  - uvodni dio -</vt:lpstr>
      <vt:lpstr>Sjednice Gradske skupštine - pitanja i prijedlozi -</vt:lpstr>
      <vt:lpstr>Sjednice Gradske skupštine - rasprava -</vt:lpstr>
      <vt:lpstr>Sjednice Gradske skupštine - odlučivanje i glasovanje -</vt:lpstr>
      <vt:lpstr>Sjednice Gradske skupštine - podnošenje prijedloga, odlučivanje i glasovanje 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 Ivanović</dc:creator>
  <cp:lastModifiedBy>Branka Hraško</cp:lastModifiedBy>
  <cp:revision>42</cp:revision>
  <dcterms:created xsi:type="dcterms:W3CDTF">2022-03-18T12:38:55Z</dcterms:created>
  <dcterms:modified xsi:type="dcterms:W3CDTF">2023-01-18T12:59:21Z</dcterms:modified>
</cp:coreProperties>
</file>